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7" r:id="rId1"/>
  </p:sldMasterIdLst>
  <p:notesMasterIdLst>
    <p:notesMasterId r:id="rId19"/>
  </p:notesMasterIdLst>
  <p:sldIdLst>
    <p:sldId id="256" r:id="rId2"/>
    <p:sldId id="277" r:id="rId3"/>
    <p:sldId id="258" r:id="rId4"/>
    <p:sldId id="278" r:id="rId5"/>
    <p:sldId id="276" r:id="rId6"/>
    <p:sldId id="262" r:id="rId7"/>
    <p:sldId id="261" r:id="rId8"/>
    <p:sldId id="263" r:id="rId9"/>
    <p:sldId id="266" r:id="rId10"/>
    <p:sldId id="274" r:id="rId11"/>
    <p:sldId id="273" r:id="rId12"/>
    <p:sldId id="257" r:id="rId13"/>
    <p:sldId id="279" r:id="rId14"/>
    <p:sldId id="280" r:id="rId15"/>
    <p:sldId id="281" r:id="rId16"/>
    <p:sldId id="28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0BD8E-A2F5-4E1E-818A-61A20B69A315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15548-93EF-44B7-B7F8-8A54DC1B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42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2EA4EE2B-5DE9-62B4-34D8-6A949BC79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e7457949_0_255:notes">
            <a:extLst>
              <a:ext uri="{FF2B5EF4-FFF2-40B4-BE49-F238E27FC236}">
                <a16:creationId xmlns:a16="http://schemas.microsoft.com/office/drawing/2014/main" id="{4E525789-23E9-FA85-420E-0BC4F5103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e7457949_0_255:notes">
            <a:extLst>
              <a:ext uri="{FF2B5EF4-FFF2-40B4-BE49-F238E27FC236}">
                <a16:creationId xmlns:a16="http://schemas.microsoft.com/office/drawing/2014/main" id="{F823C9A8-065B-D2B5-AE4B-8495389AB9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186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23DD98F9-593F-F3C4-79CC-4D72680D8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e7457949_0_255:notes">
            <a:extLst>
              <a:ext uri="{FF2B5EF4-FFF2-40B4-BE49-F238E27FC236}">
                <a16:creationId xmlns:a16="http://schemas.microsoft.com/office/drawing/2014/main" id="{230E4448-4247-7CEB-50B2-350F3D17B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e7457949_0_255:notes">
            <a:extLst>
              <a:ext uri="{FF2B5EF4-FFF2-40B4-BE49-F238E27FC236}">
                <a16:creationId xmlns:a16="http://schemas.microsoft.com/office/drawing/2014/main" id="{2F0D7C78-1B44-5F45-A927-FC676F78E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12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737C05B0-4BCF-9306-C741-FBE28BC60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e7457949_0_255:notes">
            <a:extLst>
              <a:ext uri="{FF2B5EF4-FFF2-40B4-BE49-F238E27FC236}">
                <a16:creationId xmlns:a16="http://schemas.microsoft.com/office/drawing/2014/main" id="{8B83EBC3-5DC5-0F02-E98D-8F420842BC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e7457949_0_255:notes">
            <a:extLst>
              <a:ext uri="{FF2B5EF4-FFF2-40B4-BE49-F238E27FC236}">
                <a16:creationId xmlns:a16="http://schemas.microsoft.com/office/drawing/2014/main" id="{4AE5B7C4-B509-577C-0903-F4AD5A9258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9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1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51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 &amp; body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1714533" y="1564533"/>
            <a:ext cx="6315600" cy="6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4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4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4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4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4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4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4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4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4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1714500" y="2655533"/>
            <a:ext cx="5719200" cy="2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867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867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867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867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867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867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867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06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2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9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7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5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3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56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8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0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73394" y="4704385"/>
            <a:ext cx="5410727" cy="965939"/>
          </a:xfrm>
        </p:spPr>
        <p:txBody>
          <a:bodyPr>
            <a:noAutofit/>
          </a:bodyPr>
          <a:lstStyle/>
          <a:p>
            <a:pPr algn="r"/>
            <a:r>
              <a:rPr lang="pt-BR" sz="540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Dotum" panose="020B0503020000020004" pitchFamily="34" charset="-127"/>
                <a:cs typeface="CordiaUPC" panose="020B0502040204020203" pitchFamily="34" charset="-34"/>
              </a:rPr>
              <a:t>Performance</a:t>
            </a:r>
            <a:r>
              <a:rPr lang="pt-BR" sz="540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Dotum" panose="020B0503020000020004" pitchFamily="34" charset="-127"/>
                <a:cs typeface="CordiaUPC" panose="020B0502040204020203" pitchFamily="34" charset="-34"/>
              </a:rPr>
              <a:t>X</a:t>
            </a:r>
            <a:endParaRPr lang="pt-BR" sz="540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ea typeface="Dotum" panose="020B0503020000020004" pitchFamily="34" charset="-127"/>
              <a:cs typeface="CordiaUPC" panose="020B0502040204020203" pitchFamily="34" charset="-34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370969" y="6129067"/>
            <a:ext cx="4671669" cy="513278"/>
          </a:xfrm>
        </p:spPr>
        <p:txBody>
          <a:bodyPr>
            <a:noAutofit/>
          </a:bodyPr>
          <a:lstStyle/>
          <a:p>
            <a:pPr algn="r"/>
            <a:r>
              <a:rPr lang="pt-BR" sz="28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Dotum" panose="020B0503020000020004" pitchFamily="34" charset="-127"/>
                <a:cs typeface="CordiaUPC" panose="020B0502040204020203" pitchFamily="34" charset="-34"/>
              </a:rPr>
              <a:t>Grupo </a:t>
            </a:r>
            <a:r>
              <a:rPr lang="pt-BR" sz="280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Dotum" panose="020B0503020000020004" pitchFamily="34" charset="-127"/>
                <a:cs typeface="CordiaUPC" panose="020B0502040204020203" pitchFamily="34" charset="-34"/>
              </a:rPr>
              <a:t>Pandora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3B7E662-02F6-CB2A-A1EB-D232C3928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16958" y="0"/>
            <a:ext cx="7667625" cy="5762625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0C4EA63D-8D2C-A0AD-E5EA-DE6E4378D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632" y="215655"/>
            <a:ext cx="5048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10</a:t>
            </a:fld>
            <a:endParaRPr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7D5B66A-8892-4FA5-548D-2CE244E7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85801" y="4153177"/>
            <a:ext cx="14441025" cy="271392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022A61A-E220-8D0A-9E3B-BF9334459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2007" y="6034537"/>
            <a:ext cx="1182320" cy="70788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C9A04C6-C0E9-4A17-E6DD-7BB532FB4127}"/>
              </a:ext>
            </a:extLst>
          </p:cNvPr>
          <p:cNvSpPr txBox="1"/>
          <p:nvPr/>
        </p:nvSpPr>
        <p:spPr>
          <a:xfrm>
            <a:off x="483675" y="1957556"/>
            <a:ext cx="72191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Century Gothic" panose="020B0502020202020204" pitchFamily="34" charset="0"/>
              </a:rPr>
              <a:t>Brain</a:t>
            </a:r>
            <a:r>
              <a:rPr lang="pt-BR" sz="440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Storm</a:t>
            </a:r>
          </a:p>
        </p:txBody>
      </p:sp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5A0D83EC-E38E-CFA4-F0BC-CD0BEEC17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269" y="793341"/>
            <a:ext cx="7515801" cy="30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0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11</a:t>
            </a:fld>
            <a:endParaRPr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8887017B-609C-5C22-FAEB-6B82C6115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8506" y="4285257"/>
            <a:ext cx="14441025" cy="2713926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6294B885-CFF2-9826-4D49-EA50B48F3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92519" y="5709309"/>
            <a:ext cx="1182320" cy="70788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EA8E882-7792-BFC2-2C14-10CBE3795A38}"/>
              </a:ext>
            </a:extLst>
          </p:cNvPr>
          <p:cNvSpPr txBox="1"/>
          <p:nvPr/>
        </p:nvSpPr>
        <p:spPr>
          <a:xfrm>
            <a:off x="325055" y="1915586"/>
            <a:ext cx="72191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>
                <a:solidFill>
                  <a:schemeClr val="bg1"/>
                </a:solidFill>
                <a:latin typeface="Century Gothic" panose="020B0502020202020204" pitchFamily="34" charset="0"/>
              </a:rPr>
              <a:t>Diagrama de </a:t>
            </a:r>
            <a:r>
              <a:rPr lang="pt-BR" sz="400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Classe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B4093B6-C616-5679-A8D4-809676E75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70911"/>
            <a:ext cx="4792824" cy="35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6654976-6B54-1A1D-4D46-BF7CDEA9A673}"/>
              </a:ext>
            </a:extLst>
          </p:cNvPr>
          <p:cNvSpPr txBox="1">
            <a:spLocks/>
          </p:cNvSpPr>
          <p:nvPr/>
        </p:nvSpPr>
        <p:spPr>
          <a:xfrm rot="10800000" flipV="1">
            <a:off x="1471412" y="4058139"/>
            <a:ext cx="9063982" cy="1153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7200">
              <a:solidFill>
                <a:schemeClr val="tx2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Gráfico 12" descr="Três pincéis com tinta nas pontas">
            <a:extLst>
              <a:ext uri="{FF2B5EF4-FFF2-40B4-BE49-F238E27FC236}">
                <a16:creationId xmlns:a16="http://schemas.microsoft.com/office/drawing/2014/main" id="{BDBC1D1B-752D-4D10-5073-9A3850C4A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631331" y="-1583953"/>
            <a:ext cx="4572000" cy="6329422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100ED531-B200-1998-EA78-2ED5F405B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2000" y="3009454"/>
            <a:ext cx="9448800" cy="49434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114E4DC-6938-C225-0FD3-E2CCFDF523BB}"/>
              </a:ext>
            </a:extLst>
          </p:cNvPr>
          <p:cNvSpPr txBox="1"/>
          <p:nvPr/>
        </p:nvSpPr>
        <p:spPr>
          <a:xfrm flipH="1">
            <a:off x="2736054" y="2734700"/>
            <a:ext cx="7688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>
                <a:solidFill>
                  <a:schemeClr val="bg1"/>
                </a:solidFill>
                <a:latin typeface="Century Gothic" panose="020B0502020202020204" pitchFamily="34" charset="0"/>
              </a:rPr>
              <a:t>Links</a:t>
            </a:r>
            <a:r>
              <a:rPr lang="pt-BR" sz="8000">
                <a:latin typeface="Century Gothic" panose="020B0502020202020204" pitchFamily="34" charset="0"/>
              </a:rPr>
              <a:t> </a:t>
            </a:r>
            <a:r>
              <a:rPr lang="pt-BR" sz="800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Externos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57017CC-C1D4-3C87-C305-3C1539DC21CE}"/>
              </a:ext>
            </a:extLst>
          </p:cNvPr>
          <p:cNvSpPr txBox="1"/>
          <p:nvPr/>
        </p:nvSpPr>
        <p:spPr>
          <a:xfrm>
            <a:off x="403056" y="4750416"/>
            <a:ext cx="11120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Link</a:t>
            </a:r>
            <a:r>
              <a:rPr lang="pt-BR" sz="2400"/>
              <a:t> </a:t>
            </a:r>
            <a:r>
              <a:rPr lang="pt-BR" sz="2400">
                <a:solidFill>
                  <a:schemeClr val="accent4">
                    <a:lumMod val="75000"/>
                  </a:schemeClr>
                </a:solidFill>
              </a:rPr>
              <a:t>MkDocs</a:t>
            </a:r>
            <a:r>
              <a:rPr lang="pt-BR" sz="2400">
                <a:solidFill>
                  <a:schemeClr val="bg1"/>
                </a:solidFill>
              </a:rPr>
              <a:t>:   https://projetos-de-extensao.github.io/PBE_24.2_8002_II_Pandora/</a:t>
            </a:r>
          </a:p>
          <a:p>
            <a:endParaRPr lang="pt-BR" sz="2400"/>
          </a:p>
          <a:p>
            <a:r>
              <a:rPr lang="pt-BR" sz="2400">
                <a:solidFill>
                  <a:schemeClr val="bg1"/>
                </a:solidFill>
              </a:rPr>
              <a:t>Link </a:t>
            </a:r>
            <a:r>
              <a:rPr lang="pt-BR" sz="2400">
                <a:solidFill>
                  <a:schemeClr val="accent4">
                    <a:lumMod val="75000"/>
                  </a:schemeClr>
                </a:solidFill>
              </a:rPr>
              <a:t>Marvel</a:t>
            </a:r>
            <a:r>
              <a:rPr lang="pt-BR" sz="2400">
                <a:solidFill>
                  <a:schemeClr val="bg1"/>
                </a:solidFill>
                <a:latin typeface="Century Gothic" panose="020B0502020202020204" pitchFamily="34" charset="0"/>
              </a:rPr>
              <a:t>:  https://marvelapp.com/prototype/1b78ge39 </a:t>
            </a:r>
          </a:p>
        </p:txBody>
      </p:sp>
    </p:spTree>
    <p:extLst>
      <p:ext uri="{BB962C8B-B14F-4D97-AF65-F5344CB8AC3E}">
        <p14:creationId xmlns:p14="http://schemas.microsoft.com/office/powerpoint/2010/main" val="2907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1B911-D59D-5BF9-7A7C-6B2AF784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73F6348-7C56-B8B4-E825-AE5A0C03F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0969" y="6129067"/>
            <a:ext cx="4671669" cy="513278"/>
          </a:xfrm>
        </p:spPr>
        <p:txBody>
          <a:bodyPr>
            <a:noAutofit/>
          </a:bodyPr>
          <a:lstStyle/>
          <a:p>
            <a:pPr algn="r"/>
            <a:r>
              <a:rPr lang="pt-BR" sz="28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Dotum" panose="020B0503020000020004" pitchFamily="34" charset="-127"/>
                <a:cs typeface="CordiaUPC" panose="020B0502040204020203" pitchFamily="34" charset="-34"/>
              </a:rPr>
              <a:t>Grupo </a:t>
            </a:r>
            <a:r>
              <a:rPr lang="pt-BR" sz="2800">
                <a:solidFill>
                  <a:srgbClr val="9FFBCF"/>
                </a:solidFill>
                <a:latin typeface="Century Gothic" panose="020B0502020202020204" pitchFamily="34" charset="0"/>
                <a:ea typeface="Dotum" panose="020B0503020000020004" pitchFamily="34" charset="-127"/>
                <a:cs typeface="CordiaUPC" panose="020B0502040204020203" pitchFamily="34" charset="-34"/>
              </a:rPr>
              <a:t>Pandora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3F6F3632-53E0-6B16-0F82-2E59BDE39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16958" y="0"/>
            <a:ext cx="7667625" cy="5762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679755C-7271-BD29-22CC-6F64FAF2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043" y="2531456"/>
            <a:ext cx="3902845" cy="11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7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207">
          <a:extLst>
            <a:ext uri="{FF2B5EF4-FFF2-40B4-BE49-F238E27FC236}">
              <a16:creationId xmlns:a16="http://schemas.microsoft.com/office/drawing/2014/main" id="{13FBDE11-6D91-ED6E-7B9C-669D52AC6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2A17CAB-F204-6DFF-9EDA-7DC95D241561}"/>
              </a:ext>
            </a:extLst>
          </p:cNvPr>
          <p:cNvSpPr txBox="1"/>
          <p:nvPr/>
        </p:nvSpPr>
        <p:spPr>
          <a:xfrm>
            <a:off x="0" y="0"/>
            <a:ext cx="72191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>
                <a:solidFill>
                  <a:schemeClr val="bg1"/>
                </a:solidFill>
                <a:latin typeface="Century Gothic" panose="020B0502020202020204" pitchFamily="34" charset="0"/>
              </a:rPr>
              <a:t>Diagrama de </a:t>
            </a:r>
            <a:r>
              <a:rPr lang="pt-BR" sz="4000">
                <a:solidFill>
                  <a:srgbClr val="9FFBCF"/>
                </a:solidFill>
                <a:latin typeface="Century Gothic" panose="020B0502020202020204" pitchFamily="34" charset="0"/>
              </a:rPr>
              <a:t>Classes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E5E187D-7E39-E21F-5571-0079BAD7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594" y="1219200"/>
            <a:ext cx="4846884" cy="50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31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207">
          <a:extLst>
            <a:ext uri="{FF2B5EF4-FFF2-40B4-BE49-F238E27FC236}">
              <a16:creationId xmlns:a16="http://schemas.microsoft.com/office/drawing/2014/main" id="{C2272E2F-F812-BDA0-A019-F6FDCCB11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>
            <a:extLst>
              <a:ext uri="{FF2B5EF4-FFF2-40B4-BE49-F238E27FC236}">
                <a16:creationId xmlns:a16="http://schemas.microsoft.com/office/drawing/2014/main" id="{3061E216-EDA3-C4DE-037F-CB41DA4CE0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15</a:t>
            </a:fld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832AF4-333D-5245-8EED-59DF1F5577ED}"/>
              </a:ext>
            </a:extLst>
          </p:cNvPr>
          <p:cNvSpPr txBox="1"/>
          <p:nvPr/>
        </p:nvSpPr>
        <p:spPr>
          <a:xfrm>
            <a:off x="0" y="0"/>
            <a:ext cx="8181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>
                <a:solidFill>
                  <a:schemeClr val="bg1"/>
                </a:solidFill>
                <a:latin typeface="Century Gothic" panose="020B0502020202020204" pitchFamily="34" charset="0"/>
              </a:rPr>
              <a:t>Diagrama de </a:t>
            </a:r>
            <a:r>
              <a:rPr lang="pt-BR" sz="4000">
                <a:solidFill>
                  <a:srgbClr val="9FFBCF"/>
                </a:solidFill>
                <a:latin typeface="Century Gothic" panose="020B0502020202020204" pitchFamily="34" charset="0"/>
              </a:rPr>
              <a:t>Casos de Uso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F939B4-B059-BBF1-2F89-E31290AE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1090612"/>
            <a:ext cx="46482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1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207">
          <a:extLst>
            <a:ext uri="{FF2B5EF4-FFF2-40B4-BE49-F238E27FC236}">
              <a16:creationId xmlns:a16="http://schemas.microsoft.com/office/drawing/2014/main" id="{8861DFDB-0BC5-77FE-55D8-1119EA8D7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>
            <a:extLst>
              <a:ext uri="{FF2B5EF4-FFF2-40B4-BE49-F238E27FC236}">
                <a16:creationId xmlns:a16="http://schemas.microsoft.com/office/drawing/2014/main" id="{ABFB1DC8-7A29-6B60-1636-F943A92EF7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16</a:t>
            </a:fld>
            <a:endParaRPr lang="es"/>
          </a:p>
        </p:txBody>
      </p:sp>
      <p:pic>
        <p:nvPicPr>
          <p:cNvPr id="3" name="videobackend (1)">
            <a:hlinkClick r:id="" action="ppaction://media"/>
            <a:extLst>
              <a:ext uri="{FF2B5EF4-FFF2-40B4-BE49-F238E27FC236}">
                <a16:creationId xmlns:a16="http://schemas.microsoft.com/office/drawing/2014/main" id="{0F03AE42-8B34-39AE-CBE9-1AE26AD0AE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17</a:t>
            </a:fld>
            <a:endParaRPr lang="e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7DC19C-1DAA-AF2C-FC93-2C01D229A21A}"/>
              </a:ext>
            </a:extLst>
          </p:cNvPr>
          <p:cNvSpPr txBox="1"/>
          <p:nvPr/>
        </p:nvSpPr>
        <p:spPr>
          <a:xfrm>
            <a:off x="3836691" y="2757855"/>
            <a:ext cx="451861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600">
                <a:solidFill>
                  <a:srgbClr val="9FFBCF"/>
                </a:solidFill>
                <a:latin typeface="Century Gothic"/>
                <a:ea typeface="+mn-lt"/>
                <a:cs typeface="+mn-lt"/>
              </a:rPr>
              <a:t>Obrigado!</a:t>
            </a:r>
            <a:endParaRPr lang="pt-BR" sz="6600">
              <a:solidFill>
                <a:srgbClr val="9FFBCF"/>
              </a:solidFill>
              <a:latin typeface="Century Gothic"/>
            </a:endParaRPr>
          </a:p>
        </p:txBody>
      </p:sp>
      <p:pic>
        <p:nvPicPr>
          <p:cNvPr id="8" name="Gráfico 7" descr="Uma fita amarrada em um laço">
            <a:extLst>
              <a:ext uri="{FF2B5EF4-FFF2-40B4-BE49-F238E27FC236}">
                <a16:creationId xmlns:a16="http://schemas.microsoft.com/office/drawing/2014/main" id="{D4909B87-AF54-AD9D-A0F0-FB2CAD28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445625" y="0"/>
            <a:ext cx="6858000" cy="6858000"/>
          </a:xfrm>
          <a:prstGeom prst="rect">
            <a:avLst/>
          </a:prstGeom>
        </p:spPr>
      </p:pic>
      <p:pic>
        <p:nvPicPr>
          <p:cNvPr id="10" name="Gráfico 9" descr="Confete">
            <a:extLst>
              <a:ext uri="{FF2B5EF4-FFF2-40B4-BE49-F238E27FC236}">
                <a16:creationId xmlns:a16="http://schemas.microsoft.com/office/drawing/2014/main" id="{37C31F42-8EAE-3E98-9160-974949A43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9777" y="-1493604"/>
            <a:ext cx="9412144" cy="94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2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10800000" flipV="1">
            <a:off x="996606" y="4799553"/>
            <a:ext cx="10198783" cy="1153941"/>
          </a:xfrm>
        </p:spPr>
        <p:txBody>
          <a:bodyPr>
            <a:noAutofit/>
          </a:bodyPr>
          <a:lstStyle/>
          <a:p>
            <a:pPr algn="ctr"/>
            <a:r>
              <a:rPr lang="pt-BR" sz="7200">
                <a:solidFill>
                  <a:schemeClr val="bg1"/>
                </a:solidFill>
                <a:latin typeface="Century Gothic" panose="020B0502020202020204" pitchFamily="34" charset="0"/>
              </a:rPr>
              <a:t>Visão Geral do </a:t>
            </a:r>
            <a:r>
              <a:rPr lang="pt-BR" sz="7200">
                <a:solidFill>
                  <a:schemeClr val="tx2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Projeto</a:t>
            </a:r>
          </a:p>
        </p:txBody>
      </p:sp>
      <p:pic>
        <p:nvPicPr>
          <p:cNvPr id="11" name="Gráfico 10" descr="Um livro aberto">
            <a:extLst>
              <a:ext uri="{FF2B5EF4-FFF2-40B4-BE49-F238E27FC236}">
                <a16:creationId xmlns:a16="http://schemas.microsoft.com/office/drawing/2014/main" id="{AADA91F7-C5C0-F63F-B78F-FC6CAE7A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8932" y="-1379837"/>
            <a:ext cx="4572000" cy="4572000"/>
          </a:xfrm>
          <a:prstGeom prst="rect">
            <a:avLst/>
          </a:prstGeom>
        </p:spPr>
      </p:pic>
      <p:pic>
        <p:nvPicPr>
          <p:cNvPr id="6" name="Gráfico 5" descr="Uma régua e um lápis">
            <a:extLst>
              <a:ext uri="{FF2B5EF4-FFF2-40B4-BE49-F238E27FC236}">
                <a16:creationId xmlns:a16="http://schemas.microsoft.com/office/drawing/2014/main" id="{D52251A4-CD43-2D1D-4D67-8B0D4FDE1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7788" y="-388500"/>
            <a:ext cx="7336420" cy="73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5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>
                    <a:lumMod val="95000"/>
                  </a:schemeClr>
                </a:solidFill>
                <a:latin typeface="Century Gothic"/>
              </a:rPr>
              <a:t>O que é o </a:t>
            </a:r>
            <a:r>
              <a:rPr lang="pt-BR">
                <a:solidFill>
                  <a:schemeClr val="tx2">
                    <a:lumMod val="75000"/>
                    <a:lumOff val="25000"/>
                  </a:schemeClr>
                </a:solidFill>
                <a:latin typeface="Century Gothic"/>
              </a:rPr>
              <a:t>Projeto</a:t>
            </a:r>
            <a:r>
              <a:rPr lang="pt-BR">
                <a:solidFill>
                  <a:schemeClr val="bg1">
                    <a:lumMod val="95000"/>
                  </a:schemeClr>
                </a:solidFill>
                <a:latin typeface="Century Gothic"/>
              </a:rPr>
              <a:t>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6119" y="2271587"/>
            <a:ext cx="4438036" cy="108918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pt-BR" sz="1800" b="0" i="0">
                <a:solidFill>
                  <a:srgbClr val="F0F6FC"/>
                </a:solidFill>
                <a:effectLst/>
                <a:latin typeface="Century Gothic" panose="020B0502020202020204" pitchFamily="34" charset="0"/>
              </a:rPr>
              <a:t>O projeto é um programa inovador de monitoramento de atividades físicas que visa transformar a forma como os usuários gerenciam e otimizam sua saúde e bem-estar. Este sistema vai além do simples rastreamento de exercícios, oferecendo uma experiência enriquecida com uma série de recursos adicionais.</a:t>
            </a:r>
            <a:endParaRPr lang="pt-BR" sz="1800">
              <a:solidFill>
                <a:schemeClr val="bg1"/>
              </a:solidFill>
              <a:latin typeface="Century Gothic" panose="020B0502020202020204" pitchFamily="34" charset="0"/>
              <a:ea typeface="+mn-lt"/>
              <a:cs typeface="CordiaUPC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96415204-A061-7789-710A-402EA5283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534150" y="1029074"/>
            <a:ext cx="4737650" cy="479985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71CFBB9-AFD9-7C10-854C-BFF5DB70E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1830" y="547686"/>
            <a:ext cx="7667625" cy="5762625"/>
          </a:xfrm>
          <a:prstGeom prst="rect">
            <a:avLst/>
          </a:prstGeom>
        </p:spPr>
      </p:pic>
      <p:pic>
        <p:nvPicPr>
          <p:cNvPr id="13" name="Gráfico 12" descr="Planetas do sistema solar">
            <a:extLst>
              <a:ext uri="{FF2B5EF4-FFF2-40B4-BE49-F238E27FC236}">
                <a16:creationId xmlns:a16="http://schemas.microsoft.com/office/drawing/2014/main" id="{72CAB6E1-14DD-7BC9-71D2-3406B0A90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5992">
            <a:off x="-7628197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2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14AF1-3E6F-9A9C-1906-7FDEBB272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752725"/>
            <a:ext cx="2209800" cy="1350963"/>
          </a:xfrm>
        </p:spPr>
        <p:txBody>
          <a:bodyPr>
            <a:normAutofit/>
          </a:bodyPr>
          <a:lstStyle/>
          <a:p>
            <a:r>
              <a:rPr lang="pt-BR" sz="5400">
                <a:solidFill>
                  <a:schemeClr val="bg1"/>
                </a:solidFill>
                <a:latin typeface="Century Gothic"/>
              </a:rPr>
              <a:t>5</a:t>
            </a:r>
            <a:r>
              <a:rPr lang="pt-BR" sz="5400">
                <a:solidFill>
                  <a:schemeClr val="tx2">
                    <a:lumMod val="75000"/>
                    <a:lumOff val="25000"/>
                  </a:schemeClr>
                </a:solidFill>
                <a:latin typeface="Century Gothic"/>
              </a:rPr>
              <a:t>W</a:t>
            </a:r>
            <a:r>
              <a:rPr lang="pt-BR" sz="5400">
                <a:solidFill>
                  <a:schemeClr val="bg1"/>
                </a:solidFill>
                <a:latin typeface="Century Gothic"/>
              </a:rPr>
              <a:t>2</a:t>
            </a:r>
            <a:r>
              <a:rPr lang="pt-BR" sz="5400">
                <a:solidFill>
                  <a:schemeClr val="tx2">
                    <a:lumMod val="75000"/>
                    <a:lumOff val="25000"/>
                  </a:schemeClr>
                </a:solidFill>
                <a:latin typeface="Century Gothic"/>
              </a:rPr>
              <a:t>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8ACF63-70E7-CEEC-D339-F548D6A9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0" y="212217"/>
            <a:ext cx="8115300" cy="65611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endParaRPr lang="pt-BR">
              <a:solidFill>
                <a:schemeClr val="bg1"/>
              </a:solidFill>
              <a:latin typeface="Century Gothic"/>
            </a:endParaRPr>
          </a:p>
          <a:p>
            <a:pPr>
              <a:buNone/>
            </a:pPr>
            <a:endParaRPr lang="pt-BR" sz="200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FEC576-DC96-A9D1-11E1-0131780001DD}"/>
              </a:ext>
            </a:extLst>
          </p:cNvPr>
          <p:cNvSpPr txBox="1"/>
          <p:nvPr/>
        </p:nvSpPr>
        <p:spPr>
          <a:xfrm>
            <a:off x="6399353" y="-2862322"/>
            <a:ext cx="5336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E3E3E3"/>
                </a:solidFill>
                <a:effectLst/>
                <a:latin typeface="Google Sans"/>
              </a:rPr>
              <a:t>      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985BDF-A29A-B3A1-CB67-2AFF9F6D3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665" y="861296"/>
            <a:ext cx="834156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entury Gothic" panose="020B0502020202020204" pitchFamily="34" charset="0"/>
              </a:rPr>
              <a:t>What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Um programa de monitoramento de atividades esportivas para rastrear e analisar desempenho físico, com recursos como monitoramento de passos, frequência cardíaca, distância, calorias queimadas, feedback personalizado e planos de treinamento.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entury Gothic" panose="020B0502020202020204" pitchFamily="34" charset="0"/>
              </a:rPr>
              <a:t>Why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O objetivo é ajudar usuários a otimizar desempenho físico e promover um estilo de vida saudável, fornecendo dados motivacionais para manter objetivos de fitness e acompanhar o progresso.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entury Gothic" panose="020B0502020202020204" pitchFamily="34" charset="0"/>
              </a:rPr>
              <a:t>Who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Destinado a atletas amadores e profissionais, entusiastas de fitness, e iniciantes que desejam melhorar saúde e condicionamento físico.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entury Gothic" panose="020B0502020202020204" pitchFamily="34" charset="0"/>
              </a:rPr>
              <a:t>Where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Disponível nas lojas de aplicativos (Google Play e Apple App Store) e por meio de uma interface web. A divulgação será feita via marketing digital, redes sociais e parcerias com influenciadores. 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ptos Black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3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14AF1-3E6F-9A9C-1906-7FDEBB272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752725"/>
            <a:ext cx="2209800" cy="1350963"/>
          </a:xfrm>
        </p:spPr>
        <p:txBody>
          <a:bodyPr>
            <a:normAutofit/>
          </a:bodyPr>
          <a:lstStyle/>
          <a:p>
            <a:r>
              <a:rPr lang="pt-BR" sz="5400">
                <a:solidFill>
                  <a:schemeClr val="tx2">
                    <a:lumMod val="75000"/>
                    <a:lumOff val="25000"/>
                  </a:schemeClr>
                </a:solidFill>
                <a:latin typeface="Century Gothic"/>
              </a:rPr>
              <a:t>5</a:t>
            </a:r>
            <a:r>
              <a:rPr lang="pt-BR" sz="5400">
                <a:solidFill>
                  <a:schemeClr val="bg1"/>
                </a:solidFill>
                <a:latin typeface="Century Gothic"/>
              </a:rPr>
              <a:t>W</a:t>
            </a:r>
            <a:r>
              <a:rPr lang="pt-BR" sz="5400">
                <a:solidFill>
                  <a:schemeClr val="tx2">
                    <a:lumMod val="75000"/>
                    <a:lumOff val="25000"/>
                  </a:schemeClr>
                </a:solidFill>
                <a:latin typeface="Century Gothic"/>
              </a:rPr>
              <a:t>2</a:t>
            </a:r>
            <a:r>
              <a:rPr lang="pt-BR" sz="5400">
                <a:solidFill>
                  <a:schemeClr val="bg1"/>
                </a:solidFill>
                <a:latin typeface="Century Gothic"/>
              </a:rPr>
              <a:t>H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FEC576-DC96-A9D1-11E1-0131780001DD}"/>
              </a:ext>
            </a:extLst>
          </p:cNvPr>
          <p:cNvSpPr txBox="1"/>
          <p:nvPr/>
        </p:nvSpPr>
        <p:spPr>
          <a:xfrm>
            <a:off x="4277543" y="1351508"/>
            <a:ext cx="6863207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entury Gothic" panose="020B0502020202020204" pitchFamily="34" charset="0"/>
              </a:rPr>
              <a:t>When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Utilizado ao iniciar uma rotina de exercícios, estabelecer metas ou monitorar desempenho, sendo acessado regularmente para acompanhar progresso e ajustar treinos.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entury Gothic" panose="020B0502020202020204" pitchFamily="34" charset="0"/>
              </a:rPr>
              <a:t>How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Desenvolvimento com tecnologias de rastreamento, interface amigável e análises detalhadas, promovido através de marketing digital, parcerias e eventos de fitness, com feedback contínuo para melhorias.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entury Gothic" panose="020B0502020202020204" pitchFamily="34" charset="0"/>
              </a:rPr>
              <a:t>How Much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Estimativa de 100 a 200 horas de trabalho para pesquisa, planejamento, desenvolvimento, testes e documentação, garantindo funcionalidade e apresentação adequadas ao projeto acadêmico.</a:t>
            </a:r>
          </a:p>
          <a:p>
            <a:pPr marL="342900" indent="-342900">
              <a:buFont typeface="Calibri"/>
              <a:buChar char="-"/>
            </a:pPr>
            <a:endParaRPr lang="pt-BR" sz="2000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88B4D4A4-98E4-1909-CA76-D8E9D2C6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4666" y="346773"/>
            <a:ext cx="4570314" cy="59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4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E0895-90F4-D6C5-A2A7-21B31313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>
                <a:solidFill>
                  <a:schemeClr val="bg1"/>
                </a:solidFill>
                <a:latin typeface="Century Gothic"/>
              </a:rPr>
              <a:t>Lista de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BBEA4-76B9-47FF-79B9-B3F38674E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292"/>
            <a:ext cx="6650620" cy="4879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>
                <a:solidFill>
                  <a:schemeClr val="bg1"/>
                </a:solidFill>
                <a:latin typeface="Century Gothic"/>
              </a:rPr>
              <a:t>Integração com Dispositivos</a:t>
            </a:r>
          </a:p>
          <a:p>
            <a:r>
              <a:rPr lang="pt-BR" sz="1800">
                <a:solidFill>
                  <a:schemeClr val="bg1"/>
                </a:solidFill>
                <a:latin typeface="Century Gothic"/>
              </a:rPr>
              <a:t>Precisão no GPS</a:t>
            </a:r>
          </a:p>
          <a:p>
            <a:r>
              <a:rPr lang="pt-BR" sz="1800">
                <a:solidFill>
                  <a:schemeClr val="bg1"/>
                </a:solidFill>
                <a:latin typeface="Century Gothic"/>
              </a:rPr>
              <a:t>Funcionalidades de Rede Social</a:t>
            </a:r>
          </a:p>
          <a:p>
            <a:r>
              <a:rPr lang="pt-BR" sz="1800">
                <a:solidFill>
                  <a:schemeClr val="bg1"/>
                </a:solidFill>
                <a:latin typeface="Century Gothic"/>
              </a:rPr>
              <a:t>Atualizações e Novidades por Email</a:t>
            </a:r>
          </a:p>
          <a:p>
            <a:r>
              <a:rPr lang="pt-BR" sz="1800">
                <a:solidFill>
                  <a:schemeClr val="bg1"/>
                </a:solidFill>
                <a:latin typeface="Century Gothic"/>
              </a:rPr>
              <a:t>Estreitamento de Relações entre Membros</a:t>
            </a:r>
          </a:p>
          <a:p>
            <a:r>
              <a:rPr lang="pt-BR" sz="1800">
                <a:solidFill>
                  <a:schemeClr val="bg1"/>
                </a:solidFill>
                <a:latin typeface="Century Gothic"/>
              </a:rPr>
              <a:t>Desempenho</a:t>
            </a:r>
          </a:p>
          <a:p>
            <a:r>
              <a:rPr lang="pt-BR" sz="1800">
                <a:solidFill>
                  <a:schemeClr val="bg1"/>
                </a:solidFill>
                <a:latin typeface="Century Gothic"/>
              </a:rPr>
              <a:t>Compatibilidade com Dispositivos</a:t>
            </a:r>
          </a:p>
          <a:p>
            <a:r>
              <a:rPr lang="pt-BR" sz="1800">
                <a:solidFill>
                  <a:schemeClr val="bg1"/>
                </a:solidFill>
                <a:latin typeface="Century Gothic"/>
              </a:rPr>
              <a:t>Segurança e Privacidade</a:t>
            </a:r>
          </a:p>
          <a:p>
            <a:r>
              <a:rPr lang="pt-BR" sz="1800">
                <a:solidFill>
                  <a:schemeClr val="bg1"/>
                </a:solidFill>
                <a:latin typeface="Century Gothic"/>
              </a:rPr>
              <a:t>Personalização Avançada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2447BB7-356D-3594-D275-0EBAA16B1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390" y="2589292"/>
            <a:ext cx="9448800" cy="494347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7978A52-682E-51AF-B260-85E7E4E34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2911" y="1040965"/>
            <a:ext cx="4721236" cy="58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9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14AF1-3E6F-9A9C-1906-7FDEBB27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>
                <a:solidFill>
                  <a:schemeClr val="bg1"/>
                </a:solidFill>
                <a:latin typeface="Century Gothic"/>
              </a:rPr>
              <a:t>Casos de uso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8ACF63-70E7-CEEC-D339-F548D6A90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>
                <a:solidFill>
                  <a:schemeClr val="bg1"/>
                </a:solidFill>
                <a:latin typeface="Century Gothic"/>
              </a:rPr>
              <a:t>Registrar Atividade Física</a:t>
            </a:r>
          </a:p>
          <a:p>
            <a:r>
              <a:rPr lang="pt-BR" sz="2000">
                <a:solidFill>
                  <a:schemeClr val="bg1"/>
                </a:solidFill>
                <a:latin typeface="Century Gothic"/>
              </a:rPr>
              <a:t>Conectar Dispositivo de Mediação</a:t>
            </a:r>
          </a:p>
          <a:p>
            <a:r>
              <a:rPr lang="pt-BR" sz="2000">
                <a:solidFill>
                  <a:schemeClr val="bg1"/>
                </a:solidFill>
                <a:latin typeface="Century Gothic"/>
              </a:rPr>
              <a:t>Rastrear via GPS</a:t>
            </a:r>
          </a:p>
          <a:p>
            <a:r>
              <a:rPr lang="pt-BR" sz="2000">
                <a:solidFill>
                  <a:schemeClr val="bg1"/>
                </a:solidFill>
                <a:latin typeface="Century Gothic"/>
              </a:rPr>
              <a:t>Interagir com Membros Grupais</a:t>
            </a:r>
          </a:p>
          <a:p>
            <a:r>
              <a:rPr lang="pt-BR" sz="2000">
                <a:solidFill>
                  <a:schemeClr val="bg1"/>
                </a:solidFill>
                <a:latin typeface="Century Gothic"/>
              </a:rPr>
              <a:t>Personalizar Perfil e Metas</a:t>
            </a:r>
          </a:p>
          <a:p>
            <a:r>
              <a:rPr lang="pt-BR" sz="2000">
                <a:solidFill>
                  <a:schemeClr val="bg1"/>
                </a:solidFill>
                <a:latin typeface="Century Gothic"/>
              </a:rPr>
              <a:t>Vizualizar Histórico</a:t>
            </a:r>
          </a:p>
          <a:p>
            <a:r>
              <a:rPr lang="pt-BR" sz="2000">
                <a:solidFill>
                  <a:schemeClr val="bg1"/>
                </a:solidFill>
                <a:latin typeface="Century Gothic"/>
              </a:rPr>
              <a:t>Gerenciar Configurações</a:t>
            </a:r>
          </a:p>
          <a:p>
            <a:r>
              <a:rPr lang="pt-BR" sz="2000">
                <a:solidFill>
                  <a:schemeClr val="bg1"/>
                </a:solidFill>
                <a:latin typeface="Century Gothic"/>
              </a:rPr>
              <a:t>Receber Notificações de Atividades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1DDAF65-B2F9-DA1E-4979-CE484D8D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751" y="1413517"/>
            <a:ext cx="9448800" cy="494347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C111B28-AE75-486B-3DEB-7A6094ECA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37625" y="2873134"/>
            <a:ext cx="4570314" cy="59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6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Planetas do sistema solar">
            <a:extLst>
              <a:ext uri="{FF2B5EF4-FFF2-40B4-BE49-F238E27FC236}">
                <a16:creationId xmlns:a16="http://schemas.microsoft.com/office/drawing/2014/main" id="{B8D41384-C88F-13CD-4991-5B36A4BBF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5992">
            <a:off x="2452296" y="-743631"/>
            <a:ext cx="6858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10800000" flipV="1">
            <a:off x="201951" y="4874198"/>
            <a:ext cx="11788097" cy="1153941"/>
          </a:xfrm>
        </p:spPr>
        <p:txBody>
          <a:bodyPr>
            <a:noAutofit/>
          </a:bodyPr>
          <a:lstStyle/>
          <a:p>
            <a:pPr algn="ctr"/>
            <a:r>
              <a:rPr lang="pt-BR" sz="6000">
                <a:solidFill>
                  <a:schemeClr val="bg1"/>
                </a:solidFill>
                <a:latin typeface="Century Gothic" panose="020B0502020202020204" pitchFamily="34" charset="0"/>
              </a:rPr>
              <a:t>Vizualização de </a:t>
            </a:r>
            <a:r>
              <a:rPr lang="pt-BR" sz="600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Estruturas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9E896E7-03F7-4CA2-F7F4-91820D97B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7270" y="457200"/>
            <a:ext cx="76676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6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9</a:t>
            </a:fld>
            <a:endParaRPr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FFF0725-1F97-DD5B-46CB-8F39313DF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159" y="4028497"/>
            <a:ext cx="14441025" cy="2713926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36F7CAF3-8C51-E22B-4ABD-FBAE0A2A1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4720" y="5604262"/>
            <a:ext cx="1182320" cy="707886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81021D0D-62E0-9D0E-4621-16A43EF3D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731" y="424208"/>
            <a:ext cx="6627779" cy="340178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69AF8E-F255-7883-2DA6-BE15F9EAF879}"/>
              </a:ext>
            </a:extLst>
          </p:cNvPr>
          <p:cNvSpPr txBox="1"/>
          <p:nvPr/>
        </p:nvSpPr>
        <p:spPr>
          <a:xfrm>
            <a:off x="569167" y="1740379"/>
            <a:ext cx="3929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Century Gothic" panose="020B0502020202020204" pitchFamily="34" charset="0"/>
              </a:rPr>
              <a:t>Mapa </a:t>
            </a:r>
            <a:r>
              <a:rPr lang="pt-BR" sz="440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Mental</a:t>
            </a:r>
          </a:p>
        </p:txBody>
      </p:sp>
    </p:spTree>
    <p:extLst>
      <p:ext uri="{BB962C8B-B14F-4D97-AF65-F5344CB8AC3E}">
        <p14:creationId xmlns:p14="http://schemas.microsoft.com/office/powerpoint/2010/main" val="134572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</TotalTime>
  <Words>405</Words>
  <Application>Microsoft Office PowerPoint</Application>
  <PresentationFormat>Widescreen</PresentationFormat>
  <Paragraphs>56</Paragraphs>
  <Slides>17</Slides>
  <Notes>7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8" baseType="lpstr">
      <vt:lpstr>Aptos</vt:lpstr>
      <vt:lpstr>Aptos Black</vt:lpstr>
      <vt:lpstr>Aptos Display</vt:lpstr>
      <vt:lpstr>Arial</vt:lpstr>
      <vt:lpstr>Arvo</vt:lpstr>
      <vt:lpstr>Calibri</vt:lpstr>
      <vt:lpstr>Century Gothic</vt:lpstr>
      <vt:lpstr>Google Sans</vt:lpstr>
      <vt:lpstr>Montserrat</vt:lpstr>
      <vt:lpstr>Spectral Light</vt:lpstr>
      <vt:lpstr>Office Theme</vt:lpstr>
      <vt:lpstr>PerformanceX</vt:lpstr>
      <vt:lpstr>Visão Geral do Projeto</vt:lpstr>
      <vt:lpstr>O que é o Projeto ?</vt:lpstr>
      <vt:lpstr>5W2H</vt:lpstr>
      <vt:lpstr>5W2H</vt:lpstr>
      <vt:lpstr>Lista de Requisitos</vt:lpstr>
      <vt:lpstr>Casos de uso</vt:lpstr>
      <vt:lpstr>Vizualização de Estruturas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Bem-vindo(a)</dc:creator>
  <cp:lastModifiedBy>julia Guimaraes</cp:lastModifiedBy>
  <cp:revision>4</cp:revision>
  <dcterms:created xsi:type="dcterms:W3CDTF">2024-04-01T21:44:11Z</dcterms:created>
  <dcterms:modified xsi:type="dcterms:W3CDTF">2024-11-22T04:49:27Z</dcterms:modified>
</cp:coreProperties>
</file>